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257" r:id="rId3"/>
    <p:sldId id="256" r:id="rId4"/>
    <p:sldId id="272" r:id="rId5"/>
    <p:sldId id="278" r:id="rId6"/>
    <p:sldId id="279" r:id="rId7"/>
    <p:sldId id="281" r:id="rId8"/>
    <p:sldId id="274" r:id="rId9"/>
    <p:sldId id="276" r:id="rId10"/>
    <p:sldId id="284" r:id="rId11"/>
    <p:sldId id="271" r:id="rId12"/>
    <p:sldId id="261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00FF"/>
    <a:srgbClr val="3E4D1F"/>
    <a:srgbClr val="339966"/>
    <a:srgbClr val="99FF99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35F9-1B23-42C1-BC13-E864DA9D919E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336E-96E5-4E14-AED8-4DC5B3704F8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33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4336E-96E5-4E14-AED8-4DC5B3704F86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F24B-97FF-4CEF-8888-768B2CDE0929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D8D6-5FA4-488E-ADCF-13E4DB6BA2D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6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5.png"/><Relationship Id="rId2" Type="http://schemas.openxmlformats.org/officeDocument/2006/relationships/image" Target="../media/image33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.png"/><Relationship Id="rId5" Type="http://schemas.openxmlformats.org/officeDocument/2006/relationships/image" Target="../media/image36.jpeg"/><Relationship Id="rId15" Type="http://schemas.openxmlformats.org/officeDocument/2006/relationships/image" Target="../media/image3.jp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0.jpe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au/imgres?imgurl=http://www.ozequip.com.au/images/cap_lav_black.gif&amp;imgrefurl=http://www.ozequip.com.au/vacuette.html&amp;h=68&amp;w=60&amp;sz=2&amp;hl=en&amp;start=2&amp;um=1&amp;usg=__Z_rVvARrFcc3H2VHMj0p_XsYx18=&amp;tbnid=RtZiqnNKjHzaSM:&amp;tbnh=67&amp;tbnw=59&amp;prev=/images?q%3Dedta%2Btube%26ndsp%3D18%26um%3D1%26hl%3Den%26cr%3DcountryAU%26sa%3DN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2" Type="http://schemas.openxmlformats.org/officeDocument/2006/relationships/image" Target="../media/image16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5" Type="http://schemas.openxmlformats.org/officeDocument/2006/relationships/image" Target="../media/image3.jp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jpe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png"/><Relationship Id="rId1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31.jpeg"/><Relationship Id="rId17" Type="http://schemas.openxmlformats.org/officeDocument/2006/relationships/image" Target="../media/image6.png"/><Relationship Id="rId2" Type="http://schemas.openxmlformats.org/officeDocument/2006/relationships/image" Target="../media/image25.png"/><Relationship Id="rId16" Type="http://schemas.openxmlformats.org/officeDocument/2006/relationships/image" Target="../media/image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microsoft.com/office/2007/relationships/hdphoto" Target="../media/hdphoto4.wdp"/><Relationship Id="rId15" Type="http://schemas.openxmlformats.org/officeDocument/2006/relationships/image" Target="../media/image4.png"/><Relationship Id="rId10" Type="http://schemas.openxmlformats.org/officeDocument/2006/relationships/image" Target="../media/image29.jpeg"/><Relationship Id="rId19" Type="http://schemas.openxmlformats.org/officeDocument/2006/relationships/image" Target="../media/image3.jpg"/><Relationship Id="rId4" Type="http://schemas.openxmlformats.org/officeDocument/2006/relationships/image" Target="../media/image26.png"/><Relationship Id="rId9" Type="http://schemas.microsoft.com/office/2007/relationships/hdphoto" Target="../media/hdphoto6.wdp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3.jp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150" y="2132856"/>
            <a:ext cx="84969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EMR eOrders - Pathology </a:t>
            </a:r>
          </a:p>
          <a:p>
            <a:pPr algn="ctr"/>
            <a:endParaRPr lang="en-AU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A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Labelling Requirements</a:t>
            </a:r>
            <a:endParaRPr lang="en-AU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en-AU" sz="3600" dirty="0" smtClean="0">
              <a:latin typeface="+mj-lt"/>
            </a:endParaRPr>
          </a:p>
          <a:p>
            <a:pPr algn="ctr"/>
            <a:endParaRPr lang="en-AU" sz="3600" dirty="0" smtClean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2" name="Rectangle 1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91" y="5445224"/>
            <a:ext cx="723789" cy="72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867" y="5622452"/>
            <a:ext cx="722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Press F5 to commence the Screen Show then push </a:t>
            </a:r>
            <a:r>
              <a:rPr lang="en-AU" dirty="0" smtClean="0"/>
              <a:t>this button to continue</a:t>
            </a:r>
            <a:endParaRPr lang="en-A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9553" flipH="1">
            <a:off x="7484988" y="5358360"/>
            <a:ext cx="562289" cy="86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baby heel pri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baby heel pric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Image result for baby heel prick"/>
          <p:cNvSpPr>
            <a:spLocks noChangeAspect="1" noChangeArrowheads="1"/>
          </p:cNvSpPr>
          <p:nvPr/>
        </p:nvSpPr>
        <p:spPr bwMode="auto">
          <a:xfrm>
            <a:off x="307975" y="-2133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6" name="Picture 8" descr="Image result for baby heel pr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7" y="1484784"/>
            <a:ext cx="1728190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484784"/>
            <a:ext cx="69847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you need to use Capillary collection tubes, place the EMR labels so that</a:t>
            </a:r>
          </a:p>
          <a:p>
            <a:r>
              <a:rPr lang="en-A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indent="-457200">
              <a:buAutoNum type="arabicParenBoth"/>
            </a:pPr>
            <a:r>
              <a:rPr lang="en-AU" dirty="0" smtClean="0">
                <a:solidFill>
                  <a:srgbClr val="FF0000"/>
                </a:solidFill>
              </a:rPr>
              <a:t>all information can be seen, and </a:t>
            </a:r>
          </a:p>
          <a:p>
            <a:pPr marL="457200" indent="-457200">
              <a:buAutoNum type="arabicParenBoth"/>
            </a:pPr>
            <a:r>
              <a:rPr lang="en-AU" dirty="0" smtClean="0">
                <a:solidFill>
                  <a:srgbClr val="FF0000"/>
                </a:solidFill>
              </a:rPr>
              <a:t>the label won’t get damaged during laboratory testing</a:t>
            </a:r>
          </a:p>
          <a:p>
            <a:pPr marL="457200" indent="-457200">
              <a:buAutoNum type="arabicParenBoth"/>
            </a:pPr>
            <a:endParaRPr lang="en-AU" sz="800" dirty="0" smtClean="0">
              <a:solidFill>
                <a:srgbClr val="FF0000"/>
              </a:solidFill>
            </a:endParaRPr>
          </a:p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may not be able to use the barcodes, but most importantly we will know who the sample comes from and will be able to do testing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10092" r="14546" b="26183"/>
          <a:stretch/>
        </p:blipFill>
        <p:spPr bwMode="auto">
          <a:xfrm rot="5400000">
            <a:off x="6160564" y="3907821"/>
            <a:ext cx="1945005" cy="92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t="8366" r="7981" b="20214"/>
          <a:stretch/>
        </p:blipFill>
        <p:spPr bwMode="auto">
          <a:xfrm rot="5400000">
            <a:off x="7093545" y="3894245"/>
            <a:ext cx="1942055" cy="93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15088" r="9798" b="20481"/>
          <a:stretch/>
        </p:blipFill>
        <p:spPr bwMode="auto">
          <a:xfrm rot="5400000">
            <a:off x="-113772" y="3959999"/>
            <a:ext cx="1949947" cy="82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16028" b="14637"/>
          <a:stretch/>
        </p:blipFill>
        <p:spPr bwMode="auto">
          <a:xfrm rot="5400000">
            <a:off x="900918" y="3771861"/>
            <a:ext cx="1949377" cy="12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8985" r="11881" b="18461"/>
          <a:stretch/>
        </p:blipFill>
        <p:spPr bwMode="auto">
          <a:xfrm rot="5400000">
            <a:off x="3398545" y="3831247"/>
            <a:ext cx="1952187" cy="10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23594" r="9828" b="21254"/>
          <a:stretch/>
        </p:blipFill>
        <p:spPr bwMode="auto">
          <a:xfrm rot="5400000">
            <a:off x="4300517" y="4016145"/>
            <a:ext cx="1948445" cy="71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830" y="5365949"/>
            <a:ext cx="2534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Covered all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Until we take the lid off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0" descr="Smiley, Emoticon, Dash Face, Grin, Smile, Laugh, Funny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24366" r="24487" b="25081"/>
          <a:stretch/>
        </p:blipFill>
        <p:spPr bwMode="auto">
          <a:xfrm>
            <a:off x="2260201" y="5174610"/>
            <a:ext cx="553248" cy="527144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15765" y="5350776"/>
            <a:ext cx="2140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sticky tail..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Until we have to put 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into a centrifuge...</a:t>
            </a:r>
          </a:p>
        </p:txBody>
      </p:sp>
      <p:pic>
        <p:nvPicPr>
          <p:cNvPr id="21" name="Picture 20" descr="Smiley, Emoticon, Dash Face, Grin, Smile, Laugh, Funny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24366" r="24487" b="25081"/>
          <a:stretch/>
        </p:blipFill>
        <p:spPr bwMode="auto">
          <a:xfrm>
            <a:off x="5397373" y="5200398"/>
            <a:ext cx="553248" cy="527144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Smiley, Emoticon, Dash Face, Grin, Smile, Laugh, Funny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24055" r="25349" b="24855"/>
          <a:stretch/>
        </p:blipFill>
        <p:spPr bwMode="auto">
          <a:xfrm>
            <a:off x="8410041" y="5181879"/>
            <a:ext cx="542164" cy="5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8224" y="5358210"/>
            <a:ext cx="84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Perfect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23" name="Rectangle 22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2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7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29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569" y="1412776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	REMEMBER</a:t>
            </a:r>
            <a:endParaRPr lang="en-AU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Specimens must be </a:t>
            </a:r>
            <a:r>
              <a:rPr lang="en-A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CHARTED</a:t>
            </a: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CHART and COLLECTION TIME IN EMR MUST MATCH</a:t>
            </a:r>
          </a:p>
          <a:p>
            <a:pPr algn="ctr">
              <a:lnSpc>
                <a:spcPct val="150000"/>
              </a:lnSpc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Otherwise …..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RE-COLLECTION WILL BE REQUIRED!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10424">
            <a:off x="5425035" y="1320138"/>
            <a:ext cx="721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9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http://www.lifeinsure.com/wp-content/uploads/2011/08/blood-d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01" y="4509120"/>
            <a:ext cx="1433082" cy="180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6" name="Rectangle 5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13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7272808" cy="5400600"/>
          </a:xfrm>
        </p:spPr>
        <p:txBody>
          <a:bodyPr>
            <a:normAutofit/>
          </a:bodyPr>
          <a:lstStyle/>
          <a:p>
            <a:pPr algn="l"/>
            <a:r>
              <a:rPr lang="en-AU" sz="2400" dirty="0">
                <a:latin typeface="+mn-lt"/>
              </a:rPr>
              <a:t/>
            </a:r>
            <a:br>
              <a:rPr lang="en-AU" sz="2400" dirty="0">
                <a:latin typeface="+mn-lt"/>
              </a:rPr>
            </a:br>
            <a:endParaRPr lang="en-AU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22074"/>
            <a:ext cx="8208912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this for ALL samples?</a:t>
            </a:r>
          </a:p>
          <a:p>
            <a:endParaRPr lang="en-AU" sz="2800" dirty="0"/>
          </a:p>
          <a:p>
            <a:pPr marL="457200" indent="-457200"/>
            <a:r>
              <a:rPr lang="en-A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YES!!</a:t>
            </a:r>
          </a:p>
          <a:p>
            <a:pPr marL="457200" indent="-457200"/>
            <a:endParaRPr lang="en-A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/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means</a:t>
            </a:r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457200" indent="-457200"/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Zero Tolerance</a:t>
            </a:r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Blood Bank related tests – NOTE THAT ALL SAMPLES FOR BLOOD BANK REQUESTS </a:t>
            </a:r>
            <a:r>
              <a:rPr lang="en-AU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MUST</a:t>
            </a:r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 ACCOMPANIED BY A SIGNED PAPER REQUEST FROM</a:t>
            </a:r>
            <a:endParaRPr lang="en-A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‘PRECIOUS ’ samples such as biopsies and CSF will be processed - but ONLY AFTER THE ATTENDING PHYSICIAN HAS COMPLETED A WRITTEN STATEMENT REGARDING THE IDENTIFICATION OF THE SAMPLE.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/>
            <a:r>
              <a:rPr lang="en-AU" sz="2400" b="1" dirty="0" smtClean="0">
                <a:solidFill>
                  <a:srgbClr val="FF5B5B"/>
                </a:solidFill>
              </a:rPr>
              <a:t>ALL OTHER SAMPLES WILL NEED TO BE RE-COLLECTED</a:t>
            </a:r>
          </a:p>
          <a:p>
            <a:pPr marL="457200" indent="-457200"/>
            <a:endParaRPr lang="en-AU" sz="2400" dirty="0"/>
          </a:p>
          <a:p>
            <a:pPr marL="457200" indent="-457200">
              <a:buAutoNum type="arabicParenBoth"/>
            </a:pPr>
            <a:endParaRPr lang="en-AU" sz="2400" dirty="0" smtClean="0"/>
          </a:p>
          <a:p>
            <a:pPr marL="457200" indent="-457200"/>
            <a:endParaRPr lang="en-AU" sz="2400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3131840" y="2019407"/>
            <a:ext cx="5040560" cy="12412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 </a:t>
            </a:r>
            <a:r>
              <a:rPr lang="en-A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emr</a:t>
            </a:r>
            <a:r>
              <a:rPr lang="en-A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LABELS = NO TESTS </a:t>
            </a:r>
            <a:r>
              <a:rPr lang="en-A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A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7" name="Rectangle 6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14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" y="1340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More information?</a:t>
            </a:r>
            <a:b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 for the EMR icon on the Intranet…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6380199" cy="397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6" name="Rectangle 5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64" y="1305425"/>
            <a:ext cx="7452320" cy="5184576"/>
          </a:xfrm>
        </p:spPr>
        <p:txBody>
          <a:bodyPr>
            <a:normAutofit/>
          </a:bodyPr>
          <a:lstStyle/>
          <a:p>
            <a:pPr algn="l"/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EH Pathology receive hundreds of samples every day, and partial or incorrect labelling of samples and/or request forms are the most common reason for being unable to process samples. </a:t>
            </a:r>
            <a:b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</a:t>
            </a:r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 many as 1 in 2000 samples do not even belong to the patient whose name appears on the tube (and that is only the ones that are detected!)</a:t>
            </a:r>
            <a:r>
              <a:rPr lang="en-AU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(1)</a:t>
            </a:r>
            <a:br>
              <a:rPr lang="en-AU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AU" sz="2200" dirty="0" smtClean="0">
                <a:latin typeface="+mn-lt"/>
              </a:rPr>
              <a:t/>
            </a:r>
            <a:br>
              <a:rPr lang="en-AU" sz="2200" dirty="0" smtClean="0">
                <a:latin typeface="+mn-lt"/>
              </a:rPr>
            </a:br>
            <a:r>
              <a:rPr lang="en-AU" sz="1200" dirty="0" smtClean="0">
                <a:latin typeface="+mn-lt"/>
              </a:rPr>
              <a:t/>
            </a:r>
            <a:br>
              <a:rPr lang="en-AU" sz="1200" dirty="0" smtClean="0">
                <a:latin typeface="+mn-lt"/>
              </a:rPr>
            </a:br>
            <a:r>
              <a:rPr lang="en-AU" sz="1050" dirty="0" smtClean="0">
                <a:latin typeface="+mn-lt"/>
              </a:rPr>
              <a:t>(1)</a:t>
            </a:r>
            <a:r>
              <a:rPr lang="es-ES" sz="1050" dirty="0" smtClean="0"/>
              <a:t> </a:t>
            </a:r>
            <a:r>
              <a:rPr lang="es-ES" sz="1050" dirty="0" err="1"/>
              <a:t>Gonzalez</a:t>
            </a:r>
            <a:r>
              <a:rPr lang="es-ES" sz="1050" dirty="0"/>
              <a:t>-Porras, J. R., I. F. </a:t>
            </a:r>
            <a:r>
              <a:rPr lang="es-ES" sz="1050" dirty="0" err="1"/>
              <a:t>Graciani</a:t>
            </a:r>
            <a:r>
              <a:rPr lang="es-ES" sz="1050" dirty="0"/>
              <a:t>, et al. (2008). “</a:t>
            </a:r>
            <a:r>
              <a:rPr lang="es-ES" sz="1050" dirty="0" err="1"/>
              <a:t>Tubes</a:t>
            </a:r>
            <a:r>
              <a:rPr lang="es-ES" sz="1050" dirty="0"/>
              <a:t> </a:t>
            </a:r>
            <a:r>
              <a:rPr lang="es-ES" sz="1050" dirty="0" err="1" smtClean="0"/>
              <a:t>for</a:t>
            </a:r>
            <a:r>
              <a:rPr lang="es-ES" sz="1050" dirty="0" smtClean="0"/>
              <a:t> </a:t>
            </a:r>
            <a:r>
              <a:rPr lang="en-AU" sz="1050" dirty="0" err="1" smtClean="0"/>
              <a:t>pretransfusion</a:t>
            </a:r>
            <a:r>
              <a:rPr lang="en-AU" sz="1050" dirty="0" smtClean="0"/>
              <a:t> </a:t>
            </a:r>
            <a:r>
              <a:rPr lang="en-AU" sz="1050" dirty="0"/>
              <a:t>testing should be collected by blood bank </a:t>
            </a:r>
            <a:r>
              <a:rPr lang="en-AU" sz="1050" dirty="0" smtClean="0"/>
              <a:t>staff and </a:t>
            </a:r>
            <a:r>
              <a:rPr lang="en-AU" sz="1050" dirty="0"/>
              <a:t>hand labelled until the implementation of new technology </a:t>
            </a:r>
            <a:r>
              <a:rPr lang="en-AU" sz="1050" dirty="0" smtClean="0"/>
              <a:t>for improved </a:t>
            </a:r>
            <a:r>
              <a:rPr lang="en-AU" sz="1050" dirty="0"/>
              <a:t>sample labelling. Results of </a:t>
            </a:r>
            <a:r>
              <a:rPr lang="en-AU" sz="1050" dirty="0" smtClean="0"/>
              <a:t>a prospective </a:t>
            </a:r>
            <a:r>
              <a:rPr lang="en-AU" sz="1050" dirty="0"/>
              <a:t>study.” </a:t>
            </a:r>
            <a:r>
              <a:rPr lang="en-AU" sz="1050" dirty="0" err="1" smtClean="0"/>
              <a:t>Vox</a:t>
            </a:r>
            <a:r>
              <a:rPr lang="en-AU" sz="1050" dirty="0" smtClean="0"/>
              <a:t> </a:t>
            </a:r>
            <a:r>
              <a:rPr lang="en-AU" sz="1050" dirty="0" err="1" smtClean="0"/>
              <a:t>Sanguinis</a:t>
            </a:r>
            <a:r>
              <a:rPr lang="en-AU" sz="1050" dirty="0" smtClean="0"/>
              <a:t> </a:t>
            </a:r>
            <a:r>
              <a:rPr lang="en-AU" sz="1050" dirty="0"/>
              <a:t>95(1): 52-56. </a:t>
            </a:r>
            <a:endParaRPr lang="en-AU" sz="105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607" y="1481339"/>
            <a:ext cx="554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Did you know…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5" name="Rectangle 4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12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7559" y="1556792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 part of the eOrders upgrade:</a:t>
            </a:r>
          </a:p>
          <a:p>
            <a:endParaRPr lang="en-AU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A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EMR </a:t>
            </a:r>
            <a:r>
              <a:rPr lang="en-A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Specimen Labels will now be scanned by EH Pathology’s analysers….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4" name="Rectangle 3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12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593634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emember the </a:t>
            </a:r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‘C’s </a:t>
            </a:r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</a:t>
            </a:r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collecting specimens </a:t>
            </a:r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 </a:t>
            </a:r>
            <a:r>
              <a:rPr lang="en-AU" sz="3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EMR:</a:t>
            </a:r>
            <a:endParaRPr lang="en-A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A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r>
              <a:rPr lang="en-AU" sz="3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A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AU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  <a:r>
              <a:rPr lang="en-AU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EMR Label on ALL Specimens</a:t>
            </a:r>
            <a:endParaRPr lang="en-AU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AU" sz="3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A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AU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 Tube Type </a:t>
            </a:r>
          </a:p>
          <a:p>
            <a:pPr lvl="1"/>
            <a:r>
              <a:rPr lang="en-AU" sz="3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A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AU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 Label Alignment</a:t>
            </a:r>
          </a:p>
          <a:p>
            <a:pPr lvl="1"/>
            <a:r>
              <a:rPr lang="en-AU" sz="3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AU" sz="3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AU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CHART </a:t>
            </a:r>
            <a:r>
              <a:rPr lang="en-AU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CHART</a:t>
            </a:r>
            <a:r>
              <a:rPr lang="en-AU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CHART</a:t>
            </a:r>
            <a:r>
              <a:rPr lang="en-AU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4" name="Rectangle 3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12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39533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Correct EMR Label on </a:t>
            </a:r>
            <a:r>
              <a:rPr lang="en-A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Specimens:</a:t>
            </a:r>
          </a:p>
          <a:p>
            <a:endParaRPr lang="en-A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91499"/>
            <a:ext cx="2448273" cy="1778392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302C29"/>
              </a:clrFrom>
              <a:clrTo>
                <a:srgbClr val="302C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995495"/>
            <a:ext cx="1512168" cy="17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t="60219" r="9009" b="22993"/>
          <a:stretch/>
        </p:blipFill>
        <p:spPr bwMode="auto">
          <a:xfrm rot="16200000">
            <a:off x="6693373" y="3565611"/>
            <a:ext cx="3668377" cy="56630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5" cstate="print"/>
          <a:srcRect t="30105" b="-2064"/>
          <a:stretch/>
        </p:blipFill>
        <p:spPr bwMode="auto">
          <a:xfrm>
            <a:off x="4499992" y="3944539"/>
            <a:ext cx="3244215" cy="177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5495"/>
            <a:ext cx="2935644" cy="44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9" name="Rectangle 8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16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24" y="1416431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Correct Tube Type</a:t>
            </a:r>
            <a:endParaRPr lang="en-AU" sz="4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14" descr="Oxalat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48" y="2884831"/>
            <a:ext cx="852787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NoAdditiveTubesWhite-cap2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760" y="4149080"/>
            <a:ext cx="109061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5" y="2409727"/>
            <a:ext cx="3744412" cy="2010274"/>
          </a:xfrm>
          <a:prstGeom prst="rect">
            <a:avLst/>
          </a:prstGeom>
          <a:ln cap="rnd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419199" y="4703011"/>
            <a:ext cx="5808985" cy="1960310"/>
            <a:chOff x="419199" y="4703011"/>
            <a:chExt cx="5808985" cy="1960310"/>
          </a:xfrm>
        </p:grpSpPr>
        <p:pic>
          <p:nvPicPr>
            <p:cNvPr id="5" name="Picture 22" descr="PlasmaGreen-Cap13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234" y="5217142"/>
              <a:ext cx="1123950" cy="111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99" y="4703011"/>
              <a:ext cx="3744412" cy="1960310"/>
            </a:xfrm>
            <a:prstGeom prst="rect">
              <a:avLst/>
            </a:prstGeom>
            <a:ln cap="rnd">
              <a:solidFill>
                <a:schemeClr val="tx1"/>
              </a:solidFill>
            </a:ln>
          </p:spPr>
        </p:pic>
      </p:grpSp>
      <p:sp>
        <p:nvSpPr>
          <p:cNvPr id="14" name="Rectangle 13"/>
          <p:cNvSpPr/>
          <p:nvPr/>
        </p:nvSpPr>
        <p:spPr>
          <a:xfrm>
            <a:off x="7065096" y="4098116"/>
            <a:ext cx="18213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/>
              </a:rPr>
              <a:t></a:t>
            </a:r>
            <a:endParaRPr lang="en-AU" sz="20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41182" y="1872083"/>
            <a:ext cx="6586925" cy="2708434"/>
            <a:chOff x="2341182" y="1872083"/>
            <a:chExt cx="6586925" cy="2708434"/>
          </a:xfrm>
        </p:grpSpPr>
        <p:sp>
          <p:nvSpPr>
            <p:cNvPr id="13" name="Rectangle 12"/>
            <p:cNvSpPr/>
            <p:nvPr/>
          </p:nvSpPr>
          <p:spPr>
            <a:xfrm>
              <a:off x="7023418" y="1872083"/>
              <a:ext cx="1904689" cy="2708434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AU" sz="170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sym typeface="Wingdings"/>
                </a:rPr>
                <a:t></a:t>
              </a:r>
              <a:endParaRPr lang="en-AU" sz="17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3" name="Picture 2" descr="http://tbn0.google.com/images?q=tbn:RtZiqnNKjHzaSM:http://www.ozequip.com.au/images/cap_lav_black.gi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960" y="2780928"/>
              <a:ext cx="835200" cy="89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182" y="3981851"/>
              <a:ext cx="18192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16" name="Rectangle 15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2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2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25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Image result for specimen rack roche analys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r="62890"/>
          <a:stretch/>
        </p:blipFill>
        <p:spPr bwMode="auto">
          <a:xfrm>
            <a:off x="453016" y="3605389"/>
            <a:ext cx="2448272" cy="23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997821" y="4088987"/>
            <a:ext cx="17573" cy="1567511"/>
          </a:xfrm>
          <a:prstGeom prst="line">
            <a:avLst/>
          </a:prstGeom>
          <a:ln w="15875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33000"/>
              </a:schemeClr>
            </a:glow>
          </a:effectLst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9512" y="2049576"/>
            <a:ext cx="2736304" cy="1393807"/>
            <a:chOff x="35496" y="2035193"/>
            <a:chExt cx="2736304" cy="1393807"/>
          </a:xfrm>
        </p:grpSpPr>
        <p:sp>
          <p:nvSpPr>
            <p:cNvPr id="34" name="Down Arrow 33"/>
            <p:cNvSpPr/>
            <p:nvPr/>
          </p:nvSpPr>
          <p:spPr>
            <a:xfrm>
              <a:off x="35496" y="2035193"/>
              <a:ext cx="2736304" cy="1393807"/>
            </a:xfrm>
            <a:prstGeom prst="downArrow">
              <a:avLst>
                <a:gd name="adj1" fmla="val 50000"/>
                <a:gd name="adj2" fmla="val 50539"/>
              </a:avLst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201" y="2035193"/>
              <a:ext cx="13718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Our analysers read </a:t>
              </a:r>
            </a:p>
            <a:p>
              <a:pPr algn="ctr"/>
              <a:r>
                <a:rPr lang="en-A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barcodes like this: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23528" y="13888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Correct Label Alignment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47864" y="3709134"/>
            <a:ext cx="2880320" cy="2088232"/>
            <a:chOff x="3347864" y="3709134"/>
            <a:chExt cx="2880320" cy="2088232"/>
          </a:xfrm>
        </p:grpSpPr>
        <p:sp>
          <p:nvSpPr>
            <p:cNvPr id="35" name="Right Arrow 34"/>
            <p:cNvSpPr/>
            <p:nvPr/>
          </p:nvSpPr>
          <p:spPr>
            <a:xfrm>
              <a:off x="3347864" y="3709134"/>
              <a:ext cx="2880320" cy="2088232"/>
            </a:xfrm>
            <a:prstGeom prst="rightArrow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32611" y="4411078"/>
              <a:ext cx="20947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Therefore place all labels like this…</a:t>
              </a:r>
              <a:endParaRPr lang="en-A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61299"/>
            <a:ext cx="1080120" cy="35283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14" name="Rectangle 13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20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66106" y="1556792"/>
            <a:ext cx="41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</a:t>
            </a:r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nd not </a:t>
            </a:r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like this……..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7561" y="2510494"/>
            <a:ext cx="5004519" cy="3502924"/>
            <a:chOff x="287561" y="2510494"/>
            <a:chExt cx="5004519" cy="3502924"/>
          </a:xfrm>
        </p:grpSpPr>
        <p:sp>
          <p:nvSpPr>
            <p:cNvPr id="5" name="Rectangle 4"/>
            <p:cNvSpPr/>
            <p:nvPr/>
          </p:nvSpPr>
          <p:spPr>
            <a:xfrm>
              <a:off x="287561" y="2510494"/>
              <a:ext cx="5004519" cy="3502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31233" y="3592882"/>
              <a:ext cx="2360262" cy="54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06148" y="3593866"/>
              <a:ext cx="2349306" cy="52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05246" y="3611146"/>
              <a:ext cx="2355874" cy="48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15823" y="3582388"/>
              <a:ext cx="2350034" cy="540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16812" y="5046796"/>
              <a:ext cx="864170" cy="2772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Sideways</a:t>
              </a:r>
              <a:endParaRPr lang="en-A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02038" y="5046796"/>
              <a:ext cx="1157524" cy="2772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Barber’s Pole</a:t>
              </a:r>
              <a:endParaRPr lang="en-A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3200" y="5046796"/>
              <a:ext cx="899965" cy="2772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Scrunchie</a:t>
              </a:r>
              <a:endParaRPr lang="en-A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4269" y="5046796"/>
              <a:ext cx="1115943" cy="2772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Over the top</a:t>
              </a:r>
              <a:endParaRPr lang="en-A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0" name="Picture 20" descr="Smiley, Emoticon, Dash Face, Grin, Smile, Laugh, Funny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t="24366" r="24487" b="25081"/>
            <a:stretch/>
          </p:blipFill>
          <p:spPr bwMode="auto">
            <a:xfrm>
              <a:off x="575114" y="5324059"/>
              <a:ext cx="553248" cy="519372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0" descr="Smiley, Emoticon, Dash Face, Grin, Smile, Laugh, Funny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t="24366" r="24487" b="25081"/>
            <a:stretch/>
          </p:blipFill>
          <p:spPr bwMode="auto">
            <a:xfrm>
              <a:off x="1815973" y="5316287"/>
              <a:ext cx="553248" cy="527144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0" descr="Smiley, Emoticon, Dash Face, Grin, Smile, Laugh, Funny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t="24366" r="24487" b="25081"/>
            <a:stretch/>
          </p:blipFill>
          <p:spPr bwMode="auto">
            <a:xfrm>
              <a:off x="3006558" y="5316287"/>
              <a:ext cx="553248" cy="527143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0" descr="Smiley, Emoticon, Dash Face, Grin, Smile, Laugh, Funny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t="24366" r="24487" b="25081"/>
            <a:stretch/>
          </p:blipFill>
          <p:spPr bwMode="auto">
            <a:xfrm>
              <a:off x="4211960" y="5297626"/>
              <a:ext cx="525754" cy="545805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64257"/>
            <a:ext cx="1406244" cy="4819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04130" y="1463856"/>
            <a:ext cx="391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</a:t>
            </a:r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ut like </a:t>
            </a:r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</a:t>
            </a:r>
            <a:r>
              <a:rPr lang="en-A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…</a:t>
            </a:r>
            <a:endParaRPr lang="en-AU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6" y="1432219"/>
            <a:ext cx="4143954" cy="895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35" name="Rectangle 34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6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 rotWithShape="1">
            <a:blip r:embed="rId17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9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41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075" y="1496690"/>
            <a:ext cx="36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like this……..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58720"/>
            <a:ext cx="3241675" cy="257048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935" y="1496690"/>
            <a:ext cx="18764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t="60219" b="22993"/>
          <a:stretch>
            <a:fillRect/>
          </a:stretch>
        </p:blipFill>
        <p:spPr bwMode="auto">
          <a:xfrm>
            <a:off x="611560" y="5530562"/>
            <a:ext cx="3244215" cy="34671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5" cstate="print"/>
          <a:srcRect t="30105" b="-2064"/>
          <a:stretch/>
        </p:blipFill>
        <p:spPr bwMode="auto">
          <a:xfrm>
            <a:off x="5360232" y="4149432"/>
            <a:ext cx="3244215" cy="172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81867" y="78807"/>
            <a:ext cx="6336704" cy="1152128"/>
            <a:chOff x="81867" y="78807"/>
            <a:chExt cx="6336704" cy="1152128"/>
          </a:xfrm>
        </p:grpSpPr>
        <p:sp>
          <p:nvSpPr>
            <p:cNvPr id="8" name="Rectangle 7"/>
            <p:cNvSpPr/>
            <p:nvPr/>
          </p:nvSpPr>
          <p:spPr>
            <a:xfrm>
              <a:off x="81867" y="78807"/>
              <a:ext cx="63367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2664" y="94295"/>
              <a:ext cx="1249238" cy="112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b="5782"/>
            <a:stretch>
              <a:fillRect/>
            </a:stretch>
          </p:blipFill>
          <p:spPr bwMode="auto">
            <a:xfrm>
              <a:off x="3392352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b="36810"/>
            <a:stretch/>
          </p:blipFill>
          <p:spPr bwMode="auto">
            <a:xfrm>
              <a:off x="4932040" y="94295"/>
              <a:ext cx="1249238" cy="112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2240" y="94295"/>
              <a:ext cx="1249974" cy="11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76264" cy="864096"/>
          </a:xfrm>
          <a:prstGeom prst="rect">
            <a:avLst/>
          </a:prstGeom>
        </p:spPr>
      </p:pic>
      <p:pic>
        <p:nvPicPr>
          <p:cNvPr id="14" name="Picture 4" descr="Image result for push button clear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1" y="6422243"/>
            <a:ext cx="435757" cy="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1523</TotalTime>
  <Words>298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EH Pathology receive hundreds of samples every day, and partial or incorrect labelling of samples and/or request forms are the most common reason for being unable to process samples.   As many as 1 in 2000 samples do not even belong to the patient whose name appears on the tube (and that is only the ones that are detected!)(1)   (1) Gonzalez-Porras, J. R., I. F. Graciani, et al. (2008). “Tubes for pretransfusion testing should be collected by blood bank staff and hand labelled until the implementation of new technology for improved sample labelling. Results of a prospective study.” Vox Sanguinis 95(1): 52-56.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More information? Look for the EMR icon on the Intranet…</vt:lpstr>
    </vt:vector>
  </TitlesOfParts>
  <Company>Eastern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Specimen Labelling Requirements</dc:title>
  <dc:creator>O'Neilla</dc:creator>
  <cp:lastModifiedBy>O'Neill, Anthony</cp:lastModifiedBy>
  <cp:revision>227</cp:revision>
  <dcterms:created xsi:type="dcterms:W3CDTF">2012-08-29T05:26:59Z</dcterms:created>
  <dcterms:modified xsi:type="dcterms:W3CDTF">2017-11-29T23:57:01Z</dcterms:modified>
</cp:coreProperties>
</file>